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2" r:id="rId3"/>
    <p:sldId id="266" r:id="rId4"/>
    <p:sldId id="257" r:id="rId5"/>
    <p:sldId id="263" r:id="rId6"/>
    <p:sldId id="265" r:id="rId7"/>
    <p:sldId id="260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A"/>
    <a:srgbClr val="A49DCA"/>
    <a:srgbClr val="000000"/>
    <a:srgbClr val="FFFFFF"/>
    <a:srgbClr val="675BA7"/>
    <a:srgbClr val="2A9FBC"/>
    <a:srgbClr val="A62E5C"/>
    <a:srgbClr val="9BC850"/>
    <a:srgbClr val="90499B"/>
    <a:srgbClr val="476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 autoAdjust="0"/>
    <p:restoredTop sz="88938"/>
  </p:normalViewPr>
  <p:slideViewPr>
    <p:cSldViewPr snapToGrid="0">
      <p:cViewPr varScale="1">
        <p:scale>
          <a:sx n="76" d="100"/>
          <a:sy n="76" d="100"/>
        </p:scale>
        <p:origin x="57" y="723"/>
      </p:cViewPr>
      <p:guideLst>
        <p:guide orient="horz" pos="33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08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B5227-671A-4331-BA8E-6A194D65408B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4F04C-40FA-419A-AAA9-81CED2695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39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72E6B-C85C-424E-AD51-4389090A2C7D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2285D-B62D-0345-9A0E-5D91D31CA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1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 was thinking of having a large tag</a:t>
            </a:r>
            <a:r>
              <a:rPr lang="en-US" baseline="0" dirty="0"/>
              <a:t> cloud with Azure related terms. Use this to introduce the basic idea of “what is azure” and how we will dispel </a:t>
            </a:r>
            <a:r>
              <a:rPr lang="en-US" baseline="0" dirty="0" err="1"/>
              <a:t>lthe</a:t>
            </a:r>
            <a:r>
              <a:rPr lang="en-US" baseline="0" dirty="0"/>
              <a:t> mumbo jumbo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48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is to show the</a:t>
            </a:r>
            <a:r>
              <a:rPr lang="en-US" baseline="0" dirty="0"/>
              <a:t> breadth of support Azure provides for different technologies.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43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map from the MSFT documentation shows the</a:t>
            </a:r>
            <a:r>
              <a:rPr lang="en-US" baseline="0" dirty="0"/>
              <a:t> Azure data centers all across the world. The idea is to marvel in awe at the data centers around the world.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79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azure</a:t>
            </a:r>
            <a:r>
              <a:rPr lang="en-US" baseline="0" dirty="0"/>
              <a:t> resources we’ll be using in the course. In Azure itself there are 2 dozen more things we could use, but I think I just want to highlight the stuff we’ll see in the course. These should animate in clockwise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01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00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35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0" name="Title 32779"/>
          <p:cNvSpPr>
            <a:spLocks noGrp="1" noChangeArrowheads="1"/>
          </p:cNvSpPr>
          <p:nvPr>
            <p:ph type="ctrTitle"/>
          </p:nvPr>
        </p:nvSpPr>
        <p:spPr>
          <a:xfrm>
            <a:off x="914400" y="1219203"/>
            <a:ext cx="10363200" cy="1933575"/>
          </a:xfrm>
          <a:noFill/>
        </p:spPr>
        <p:txBody>
          <a:bodyPr anchor="b"/>
          <a:lstStyle>
            <a:lvl1pPr algn="r">
              <a:defRPr sz="3200" b="1">
                <a:latin typeface="Myriad Pro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781" name="Subtitle 32780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505200"/>
            <a:ext cx="8534400" cy="1752600"/>
          </a:xfrm>
        </p:spPr>
        <p:txBody>
          <a:bodyPr/>
          <a:lstStyle>
            <a:lvl1pPr marL="0" indent="0" algn="r">
              <a:buNone/>
              <a:defRPr b="0">
                <a:latin typeface="Myriad Pro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50" name="Picture 2" descr="http://odetocode.com/Images/odetocode3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0" y="6400800"/>
            <a:ext cx="112324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76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106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355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599" y="328230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2" y="1825869"/>
            <a:ext cx="3147933" cy="670243"/>
          </a:xfrm>
        </p:spPr>
        <p:txBody>
          <a:bodyPr anchor="b" anchorCtr="0"/>
          <a:lstStyle>
            <a:lvl1pPr marL="0" indent="0" algn="ctr">
              <a:buNone/>
              <a:defRPr sz="3600" baseline="0">
                <a:solidFill>
                  <a:schemeClr val="bg1"/>
                </a:solidFill>
                <a:latin typeface="+mj-lt"/>
              </a:defRPr>
            </a:lvl1pPr>
            <a:lvl2pPr marL="297073" indent="0" algn="ctr">
              <a:buNone/>
              <a:defRPr sz="3600">
                <a:latin typeface="+mj-lt"/>
              </a:defRPr>
            </a:lvl2pPr>
            <a:lvl3pPr marL="596176" indent="0" algn="ctr">
              <a:buNone/>
              <a:defRPr sz="3600">
                <a:latin typeface="+mj-lt"/>
              </a:defRPr>
            </a:lvl3pPr>
            <a:lvl4pPr marL="882650" indent="0" algn="ctr">
              <a:buNone/>
              <a:defRPr sz="3600">
                <a:latin typeface="+mj-lt"/>
              </a:defRPr>
            </a:lvl4pPr>
            <a:lvl5pPr marL="1096962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5038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bg>
      <p:bgPr>
        <a:solidFill>
          <a:srgbClr val="BDBD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>
              <a:defRPr b="1">
                <a:latin typeface="Myriad Pro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lvl1pPr>
              <a:buClrTx/>
              <a:buFont typeface="Wingdings" pitchFamily="2" charset="2"/>
              <a:buChar char="§"/>
              <a:defRPr sz="2000" b="1">
                <a:latin typeface="Myriad Pro Light" pitchFamily="34" charset="0"/>
              </a:defRPr>
            </a:lvl1pPr>
            <a:lvl2pPr>
              <a:buClrTx/>
              <a:buFont typeface="Wingdings" pitchFamily="2" charset="2"/>
              <a:buChar char="o"/>
              <a:defRPr sz="1800" b="0">
                <a:latin typeface="Myriad Pro" pitchFamily="34" charset="0"/>
              </a:defRPr>
            </a:lvl2pPr>
            <a:lvl3pPr>
              <a:buClrTx/>
              <a:buFont typeface="Wingdings" pitchFamily="2" charset="2"/>
              <a:buChar char="o"/>
              <a:defRPr sz="1600" b="0">
                <a:latin typeface="Myriad Pro" pitchFamily="34" charset="0"/>
              </a:defRPr>
            </a:lvl3pPr>
            <a:lvl4pPr>
              <a:buClrTx/>
              <a:buFont typeface="Wingdings" pitchFamily="2" charset="2"/>
              <a:buChar char="o"/>
              <a:defRPr sz="1400" b="0">
                <a:latin typeface="Myriad Pro" pitchFamily="34" charset="0"/>
              </a:defRPr>
            </a:lvl4pPr>
            <a:lvl5pPr>
              <a:buClrTx/>
              <a:buFont typeface="Wingdings" pitchFamily="2" charset="2"/>
              <a:buChar char="o"/>
              <a:defRPr sz="1200" b="0">
                <a:latin typeface="Myriad Pro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2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 rtlCol="0"/>
          <a:lstStyle>
            <a:lvl1pPr>
              <a:defRPr b="1">
                <a:latin typeface="Myriad Pro" pitchFamily="34" charset="0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lvl1pPr>
              <a:buClrTx/>
              <a:buFont typeface="Wingdings" pitchFamily="2" charset="2"/>
              <a:buChar char="§"/>
              <a:defRPr sz="2000" b="1">
                <a:latin typeface="Myriad Pro Light" pitchFamily="34" charset="0"/>
              </a:defRPr>
            </a:lvl1pPr>
            <a:lvl2pPr>
              <a:buClrTx/>
              <a:buFont typeface="Wingdings" pitchFamily="2" charset="2"/>
              <a:buChar char="o"/>
              <a:defRPr sz="1800" b="0">
                <a:latin typeface="Myriad Pro" pitchFamily="34" charset="0"/>
              </a:defRPr>
            </a:lvl2pPr>
            <a:lvl3pPr>
              <a:buClrTx/>
              <a:buFont typeface="Wingdings" pitchFamily="2" charset="2"/>
              <a:buChar char="o"/>
              <a:defRPr sz="1600" b="0">
                <a:latin typeface="Myriad Pro" pitchFamily="34" charset="0"/>
              </a:defRPr>
            </a:lvl3pPr>
            <a:lvl4pPr>
              <a:buClrTx/>
              <a:buFont typeface="Wingdings" pitchFamily="2" charset="2"/>
              <a:buChar char="o"/>
              <a:defRPr sz="1400" b="0">
                <a:latin typeface="Myriad Pro" pitchFamily="34" charset="0"/>
              </a:defRPr>
            </a:lvl4pPr>
            <a:lvl5pPr>
              <a:buClrTx/>
              <a:buFont typeface="Wingdings" pitchFamily="2" charset="2"/>
              <a:buChar char="o"/>
              <a:defRPr sz="1200" b="0">
                <a:latin typeface="Myriad Pro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24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81200" y="1600200"/>
            <a:ext cx="8229600" cy="3962400"/>
          </a:xfrm>
          <a:solidFill>
            <a:schemeClr val="accent2"/>
          </a:solidFill>
          <a:ln w="9525">
            <a:solidFill>
              <a:schemeClr val="tx1"/>
            </a:solidFill>
          </a:ln>
        </p:spPr>
        <p:txBody>
          <a:bodyPr/>
          <a:lstStyle>
            <a:lvl1pPr>
              <a:buNone/>
              <a:defRPr sz="1800" b="0">
                <a:latin typeface="Consolas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506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567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558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170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711695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4"/>
            <a:ext cx="10516226" cy="2381119"/>
          </a:xfrm>
        </p:spPr>
        <p:txBody>
          <a:bodyPr anchor="b"/>
          <a:lstStyle>
            <a:lvl1pPr algn="l">
              <a:defRPr sz="4499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Course/Module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DBD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10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47800"/>
            <a:ext cx="10972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/>
        </p:nvCxnSpPr>
        <p:spPr bwMode="auto">
          <a:xfrm>
            <a:off x="0" y="6780212"/>
            <a:ext cx="12192000" cy="158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chemeClr val="bg1"/>
              </a:gs>
            </a:gsLst>
            <a:lin ang="5400000" scaled="1"/>
          </a:gradFill>
          <a:ln w="1524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bg2">
                <a:lumMod val="60000"/>
                <a:lumOff val="40000"/>
                <a:alpha val="40000"/>
              </a:schemeClr>
            </a:glow>
          </a:effectLst>
        </p:spPr>
      </p:cxnSp>
      <p:pic>
        <p:nvPicPr>
          <p:cNvPr id="6" name="Picture 2" descr="http://odetocode.com/Images/odetocode3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0" y="6400800"/>
            <a:ext cx="112324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6727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ECD8F-2625-413B-8DF4-C09AAB18C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6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  <p:hf hdr="0" ftr="0" dt="0"/>
  <p:txStyles>
    <p:titleStyle>
      <a:lvl1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ea typeface="+mj-ea"/>
          <a:cs typeface="Segoe UI" pitchFamily="34" charset="0"/>
        </a:defRPr>
      </a:lvl1pPr>
      <a:lvl2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2pPr>
      <a:lvl3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3pPr>
      <a:lvl4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4pPr>
      <a:lvl5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5pPr>
      <a:lvl6pPr marL="4572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6pPr>
      <a:lvl7pPr marL="9144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7pPr>
      <a:lvl8pPr marL="13716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8pPr>
      <a:lvl9pPr marL="18288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9pPr>
    </p:titleStyle>
    <p:bodyStyle>
      <a:lvl1pPr marL="342900" indent="-342900" algn="l" defTabSz="-13873163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000" b="1">
          <a:solidFill>
            <a:schemeClr val="tx1"/>
          </a:solidFill>
          <a:latin typeface="Myriad Pro Light" pitchFamily="34" charset="0"/>
          <a:ea typeface="+mn-ea"/>
          <a:cs typeface="Segoe UI" pitchFamily="34" charset="0"/>
        </a:defRPr>
      </a:lvl1pPr>
      <a:lvl2pPr marL="742950" indent="-28575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>
          <a:solidFill>
            <a:schemeClr val="tx1"/>
          </a:solidFill>
          <a:latin typeface="Myriad Pro" pitchFamily="34" charset="0"/>
          <a:cs typeface="Segoe UI" pitchFamily="34" charset="0"/>
        </a:defRPr>
      </a:lvl2pPr>
      <a:lvl3pPr marL="11430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600">
          <a:solidFill>
            <a:schemeClr val="tx1"/>
          </a:solidFill>
          <a:latin typeface="Myriad Pro" pitchFamily="34" charset="0"/>
          <a:cs typeface="Segoe UI" pitchFamily="34" charset="0"/>
        </a:defRPr>
      </a:lvl3pPr>
      <a:lvl4pPr marL="16002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400">
          <a:solidFill>
            <a:schemeClr val="tx1"/>
          </a:solidFill>
          <a:latin typeface="Myriad Pro" pitchFamily="34" charset="0"/>
          <a:cs typeface="Segoe UI" pitchFamily="34" charset="0"/>
        </a:defRPr>
      </a:lvl4pPr>
      <a:lvl5pPr marL="20574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200">
          <a:solidFill>
            <a:schemeClr val="tx1"/>
          </a:solidFill>
          <a:latin typeface="Myriad Pro" pitchFamily="34" charset="0"/>
          <a:cs typeface="Segoe UI" pitchFamily="34" charset="0"/>
        </a:defRPr>
      </a:lvl5pPr>
      <a:lvl6pPr marL="25146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6pPr>
      <a:lvl7pPr marL="29718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7pPr>
      <a:lvl8pPr marL="34290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8pPr>
      <a:lvl9pPr marL="38862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9pPr>
    </p:bodyStyle>
    <p:otherStyle>
      <a:lvl1pPr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1pPr>
      <a:lvl2pPr marL="4572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2pPr>
      <a:lvl3pPr marL="9144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3pPr>
      <a:lvl4pPr marL="13716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4pPr>
      <a:lvl5pPr marL="18288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5pPr>
      <a:lvl6pPr marL="22860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6pPr>
      <a:lvl7pPr marL="27432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7pPr>
      <a:lvl8pPr marL="32004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8pPr>
      <a:lvl9pPr marL="36576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12" Type="http://schemas.openxmlformats.org/officeDocument/2006/relationships/image" Target="../media/image7.png"/><Relationship Id="rId17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1.tif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10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with .NET on 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11794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51006" y="331839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3007" y="-811161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81996" y="892278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25072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1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3856420" y="1522411"/>
            <a:ext cx="4477031" cy="3229371"/>
            <a:chOff x="3856420" y="1522411"/>
            <a:chExt cx="4477031" cy="3229371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4055806" y="3622437"/>
              <a:ext cx="2040194" cy="112934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130992" y="3622436"/>
              <a:ext cx="2039614" cy="11293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051177" y="1522411"/>
              <a:ext cx="1126143" cy="21000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6130992" y="2944925"/>
              <a:ext cx="2202459" cy="64629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018896" y="1571520"/>
              <a:ext cx="1134731" cy="19638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3856420" y="2998609"/>
              <a:ext cx="2208804" cy="50551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26925" r="13253"/>
          <a:stretch/>
        </p:blipFill>
        <p:spPr>
          <a:xfrm>
            <a:off x="4976807" y="2519975"/>
            <a:ext cx="2230384" cy="2231807"/>
          </a:xfrm>
          <a:prstGeom prst="ellipse">
            <a:avLst/>
          </a:prstGeom>
          <a:solidFill>
            <a:schemeClr val="bg1"/>
          </a:solidFill>
          <a:effectLst/>
        </p:spPr>
      </p:pic>
      <p:sp>
        <p:nvSpPr>
          <p:cNvPr id="17" name="TextBox 16"/>
          <p:cNvSpPr txBox="1"/>
          <p:nvPr/>
        </p:nvSpPr>
        <p:spPr>
          <a:xfrm>
            <a:off x="4391014" y="4993378"/>
            <a:ext cx="34019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Microsoft</a:t>
            </a:r>
          </a:p>
          <a:p>
            <a:pPr algn="ctr"/>
            <a:r>
              <a:rPr lang="en-US" sz="3200" dirty="0">
                <a:latin typeface="+mj-lt"/>
              </a:rPr>
              <a:t>Azure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t="-24437" r="-24437" b="-24437"/>
          <a:stretch/>
        </p:blipFill>
        <p:spPr>
          <a:xfrm>
            <a:off x="3134747" y="2294974"/>
            <a:ext cx="1385062" cy="138506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887" t="-34926" r="-58887" b="-34926"/>
          <a:stretch/>
        </p:blipFill>
        <p:spPr>
          <a:xfrm>
            <a:off x="6471095" y="819275"/>
            <a:ext cx="1365065" cy="137827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31" t="-63112" r="-18931" b="-63112"/>
          <a:stretch/>
        </p:blipFill>
        <p:spPr>
          <a:xfrm>
            <a:off x="4365346" y="813360"/>
            <a:ext cx="1371662" cy="1379774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921" t="-14875" r="-69921" b="-14875"/>
          <a:stretch/>
        </p:blipFill>
        <p:spPr>
          <a:xfrm>
            <a:off x="7650919" y="2191355"/>
            <a:ext cx="1365065" cy="1377397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/>
          <a:srcRect l="-14076" t="-133655" r="-14076" b="-133655"/>
          <a:stretch/>
        </p:blipFill>
        <p:spPr>
          <a:xfrm>
            <a:off x="7498528" y="4087902"/>
            <a:ext cx="1365065" cy="1362859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9"/>
          <a:srcRect l="-17672" t="-83962" r="-17672" b="-83962"/>
          <a:stretch/>
        </p:blipFill>
        <p:spPr>
          <a:xfrm>
            <a:off x="3319941" y="4082603"/>
            <a:ext cx="1385062" cy="1370942"/>
          </a:xfrm>
          <a:prstGeom prst="ellipse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352416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703007" y="-811161"/>
            <a:ext cx="12455013" cy="9144000"/>
            <a:chOff x="-703007" y="-811161"/>
            <a:chExt cx="12455013" cy="9144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751006" y="331839"/>
              <a:ext cx="9144000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03007" y="-811161"/>
              <a:ext cx="9144000" cy="6858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-250722"/>
              <a:ext cx="9144000" cy="685800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37529"/>
            <a:ext cx="12192000" cy="59614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5677500"/>
            <a:ext cx="12192000" cy="1121508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8573" y="6278267"/>
            <a:ext cx="4187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otham-Book" charset="0"/>
                <a:ea typeface="Gotham-Book" charset="0"/>
                <a:cs typeface="Gotham-Book" charset="0"/>
              </a:rPr>
              <a:t>https://azure.microsoft.com/en-us/regions/</a:t>
            </a:r>
          </a:p>
        </p:txBody>
      </p:sp>
      <p:sp>
        <p:nvSpPr>
          <p:cNvPr id="5" name="Rectangle 4"/>
          <p:cNvSpPr/>
          <p:nvPr/>
        </p:nvSpPr>
        <p:spPr>
          <a:xfrm rot="10800000">
            <a:off x="0" y="837529"/>
            <a:ext cx="12192000" cy="1386348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Data Centers </a:t>
            </a:r>
          </a:p>
        </p:txBody>
      </p:sp>
    </p:spTree>
    <p:extLst>
      <p:ext uri="{BB962C8B-B14F-4D97-AF65-F5344CB8AC3E}">
        <p14:creationId xmlns:p14="http://schemas.microsoft.com/office/powerpoint/2010/main" val="385316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4" grpId="0" animBg="1"/>
      <p:bldP spid="3" grpId="0"/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5338274" y="2591302"/>
            <a:ext cx="1513324" cy="1091590"/>
            <a:chOff x="3856420" y="1522411"/>
            <a:chExt cx="4477031" cy="3229371"/>
          </a:xfrm>
        </p:grpSpPr>
        <p:cxnSp>
          <p:nvCxnSpPr>
            <p:cNvPr id="40" name="Straight Connector 39"/>
            <p:cNvCxnSpPr/>
            <p:nvPr/>
          </p:nvCxnSpPr>
          <p:spPr>
            <a:xfrm flipH="1">
              <a:off x="4055806" y="3622437"/>
              <a:ext cx="2040194" cy="112934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130992" y="3622436"/>
              <a:ext cx="2039614" cy="11293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051177" y="1522411"/>
              <a:ext cx="1126143" cy="21000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6130992" y="2944925"/>
              <a:ext cx="2202459" cy="64629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018896" y="1571520"/>
              <a:ext cx="1134731" cy="19638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 flipV="1">
              <a:off x="3856420" y="2998609"/>
              <a:ext cx="2208804" cy="50551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/>
          <p:cNvCxnSpPr/>
          <p:nvPr/>
        </p:nvCxnSpPr>
        <p:spPr>
          <a:xfrm>
            <a:off x="2707991" y="1705482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130992" y="3163516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6018895" y="1618390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923507" y="926954"/>
            <a:ext cx="1394880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442351" y="3973864"/>
            <a:ext cx="2435728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596720" y="926954"/>
            <a:ext cx="3287590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595894" y="3076424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378030" y="3973864"/>
            <a:ext cx="2435728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26925" r="13253"/>
          <a:stretch/>
        </p:blipFill>
        <p:spPr>
          <a:xfrm>
            <a:off x="4976807" y="2092272"/>
            <a:ext cx="2230384" cy="2231807"/>
          </a:xfrm>
          <a:prstGeom prst="ellipse">
            <a:avLst/>
          </a:prstGeom>
          <a:solidFill>
            <a:schemeClr val="bg1"/>
          </a:solidFill>
          <a:effectLst/>
        </p:spPr>
      </p:pic>
      <p:grpSp>
        <p:nvGrpSpPr>
          <p:cNvPr id="27" name="Group 26"/>
          <p:cNvGrpSpPr/>
          <p:nvPr/>
        </p:nvGrpSpPr>
        <p:grpSpPr>
          <a:xfrm>
            <a:off x="1632309" y="1197827"/>
            <a:ext cx="1977276" cy="1551229"/>
            <a:chOff x="1632309" y="1197827"/>
            <a:chExt cx="1977276" cy="155122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0802" y="1197827"/>
              <a:ext cx="780290" cy="78029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632309" y="2348946"/>
              <a:ext cx="1977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Virtual Machines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4391014" y="4565675"/>
            <a:ext cx="34019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Microsoft</a:t>
            </a:r>
          </a:p>
          <a:p>
            <a:pPr algn="ctr"/>
            <a:r>
              <a:rPr lang="en-US" sz="3200" dirty="0">
                <a:latin typeface="+mj-lt"/>
              </a:rPr>
              <a:t>Azure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7804656" y="1159146"/>
            <a:ext cx="2871717" cy="1917278"/>
            <a:chOff x="7804656" y="1159146"/>
            <a:chExt cx="2871717" cy="1917278"/>
          </a:xfrm>
        </p:grpSpPr>
        <p:grpSp>
          <p:nvGrpSpPr>
            <p:cNvPr id="15" name="Group 14"/>
            <p:cNvGrpSpPr/>
            <p:nvPr/>
          </p:nvGrpSpPr>
          <p:grpSpPr>
            <a:xfrm>
              <a:off x="7824421" y="1159146"/>
              <a:ext cx="2750954" cy="818971"/>
              <a:chOff x="7824421" y="1159146"/>
              <a:chExt cx="2750954" cy="81897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79925" y="1197827"/>
                <a:ext cx="780290" cy="78029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24421" y="1159146"/>
                <a:ext cx="780290" cy="78029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95085" y="1175731"/>
                <a:ext cx="780290" cy="780290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7804656" y="2368538"/>
              <a:ext cx="28717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Cloud Databases</a:t>
              </a:r>
              <a:br>
                <a:rPr lang="en-US" sz="2000" dirty="0"/>
              </a:br>
              <a:r>
                <a:rPr lang="en-US" sz="2000" dirty="0"/>
                <a:t>&amp; Storage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495703" y="4175530"/>
            <a:ext cx="2329024" cy="1663447"/>
            <a:chOff x="8495703" y="4175530"/>
            <a:chExt cx="2329024" cy="16634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6250" y="4175530"/>
              <a:ext cx="780290" cy="78029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819935" y="4250580"/>
              <a:ext cx="762966" cy="76296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8495703" y="5438867"/>
              <a:ext cx="2329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Automation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357504" y="4244737"/>
            <a:ext cx="2476780" cy="1902016"/>
            <a:chOff x="1357504" y="4244737"/>
            <a:chExt cx="2476780" cy="190201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7760" y="4244737"/>
              <a:ext cx="780290" cy="78029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3385" y="4244737"/>
              <a:ext cx="780290" cy="78029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357504" y="5438867"/>
              <a:ext cx="24767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App Services &amp;</a:t>
              </a:r>
            </a:p>
            <a:p>
              <a:pPr algn="ctr"/>
              <a:r>
                <a:rPr lang="en-US" sz="2000" dirty="0"/>
                <a:t>Functions</a:t>
              </a: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t="-24437" r="-24437" b="-24437"/>
          <a:stretch/>
        </p:blipFill>
        <p:spPr>
          <a:xfrm>
            <a:off x="-1540492" y="-1388602"/>
            <a:ext cx="1385062" cy="138506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887" t="-34926" r="-58887" b="-34926"/>
          <a:stretch/>
        </p:blipFill>
        <p:spPr>
          <a:xfrm>
            <a:off x="8181060" y="-1728186"/>
            <a:ext cx="1365065" cy="137827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31" t="-63112" r="-18931" b="-63112"/>
          <a:stretch/>
        </p:blipFill>
        <p:spPr>
          <a:xfrm>
            <a:off x="2923754" y="-1755111"/>
            <a:ext cx="1371662" cy="1379774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921" t="-14875" r="-69921" b="-14875"/>
          <a:stretch/>
        </p:blipFill>
        <p:spPr>
          <a:xfrm>
            <a:off x="12631906" y="-1186026"/>
            <a:ext cx="1365065" cy="1377397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16"/>
          <a:srcRect l="-14076" t="-133655" r="-14076" b="-133655"/>
          <a:stretch/>
        </p:blipFill>
        <p:spPr>
          <a:xfrm>
            <a:off x="12881689" y="2591301"/>
            <a:ext cx="1365065" cy="1362859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17"/>
          <a:srcRect l="-17672" t="-83962" r="-17672" b="-83962"/>
          <a:stretch/>
        </p:blipFill>
        <p:spPr>
          <a:xfrm>
            <a:off x="-1795538" y="2450107"/>
            <a:ext cx="1385062" cy="1370942"/>
          </a:xfrm>
          <a:prstGeom prst="ellipse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78651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48148E-6 L -0.25781 0.2331 " pathEditMode="relative" rAng="0" ptsTypes="AA">
                                      <p:cBhvr>
                                        <p:cTn id="11" dur="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91" y="1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29232 -0.20972 " pathEditMode="relative" rAng="0" ptsTypes="AA">
                                      <p:cBhvr>
                                        <p:cTn id="27" dur="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22" y="-10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44444E-6 L 0.28711 -0.20578 " pathEditMode="relative" rAng="0" ptsTypes="AA">
                                      <p:cBhvr>
                                        <p:cTn id="43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49" y="-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48148E-6 L 0.28711 0.23357 " pathEditMode="relative" rAng="0" ptsTypes="AA">
                                      <p:cBhvr>
                                        <p:cTn id="59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49" y="1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3" grpId="0" animBg="1"/>
      <p:bldP spid="23" grpId="1" animBg="1"/>
      <p:bldP spid="21" grpId="0" animBg="1"/>
      <p:bldP spid="21" grpId="1" animBg="1"/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52" y="885919"/>
            <a:ext cx="5139832" cy="5086162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02245" y="3210434"/>
            <a:ext cx="4316368" cy="437131"/>
          </a:xfrm>
        </p:spPr>
        <p:txBody>
          <a:bodyPr/>
          <a:lstStyle/>
          <a:p>
            <a:r>
              <a:rPr lang="en-US"/>
              <a:t>Web Portal</a:t>
            </a:r>
          </a:p>
        </p:txBody>
      </p:sp>
    </p:spTree>
    <p:extLst>
      <p:ext uri="{BB962C8B-B14F-4D97-AF65-F5344CB8AC3E}">
        <p14:creationId xmlns:p14="http://schemas.microsoft.com/office/powerpoint/2010/main" val="16430287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453" y="1529205"/>
            <a:ext cx="6571155" cy="3799591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30608" y="3210434"/>
            <a:ext cx="3954881" cy="437131"/>
          </a:xfrm>
        </p:spPr>
        <p:txBody>
          <a:bodyPr/>
          <a:lstStyle/>
          <a:p>
            <a:r>
              <a:rPr lang="en-US"/>
              <a:t>PowerShell</a:t>
            </a:r>
          </a:p>
        </p:txBody>
      </p:sp>
    </p:spTree>
    <p:extLst>
      <p:ext uri="{BB962C8B-B14F-4D97-AF65-F5344CB8AC3E}">
        <p14:creationId xmlns:p14="http://schemas.microsoft.com/office/powerpoint/2010/main" val="3823875772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52" y="885919"/>
            <a:ext cx="5139832" cy="5086162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02245" y="3210434"/>
            <a:ext cx="4316368" cy="437131"/>
          </a:xfrm>
        </p:spPr>
        <p:txBody>
          <a:bodyPr/>
          <a:lstStyle/>
          <a:p>
            <a:r>
              <a:rPr lang="en-US"/>
              <a:t>Web Portal</a:t>
            </a:r>
          </a:p>
        </p:txBody>
      </p:sp>
    </p:spTree>
    <p:extLst>
      <p:ext uri="{BB962C8B-B14F-4D97-AF65-F5344CB8AC3E}">
        <p14:creationId xmlns:p14="http://schemas.microsoft.com/office/powerpoint/2010/main" val="1260375851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Will paste in a new pic of our portal as it ended in the recording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36" y="1430114"/>
            <a:ext cx="6731831" cy="378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556700"/>
      </p:ext>
    </p:extLst>
  </p:cSld>
  <p:clrMapOvr>
    <a:masterClrMapping/>
  </p:clrMapOvr>
</p:sld>
</file>

<file path=ppt/theme/theme1.xml><?xml version="1.0" encoding="utf-8"?>
<a:theme xmlns:a="http://schemas.openxmlformats.org/drawingml/2006/main" name="1_SapphireTemplat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pphire">
      <a:majorFont>
        <a:latin typeface="Myriad Pro"/>
        <a:ea typeface=""/>
        <a:cs typeface=""/>
      </a:majorFont>
      <a:minorFont>
        <a:latin typeface="Myriad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algn="ctr">
          <a:solidFill>
            <a:schemeClr val="tx1"/>
          </a:solidFill>
          <a:miter lim="800000"/>
          <a:headEnd/>
          <a:tailEnd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wrap="none" anchor="ctr"/>
      <a:lstStyle>
        <a:defPPr>
          <a:defRPr sz="2000" dirty="0">
            <a:latin typeface="Tekton Pro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anchor="ctr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None/>
          <a:tabLst/>
          <a:defRPr kumimoji="0" lang="en-US" sz="1600" b="1" i="0" u="none" strike="noStrike" baseline="0">
            <a:solidFill>
              <a:schemeClr val="tx1">
                <a:alpha val="100000"/>
              </a:schemeClr>
            </a:solidFill>
            <a:effectLst/>
            <a:latin typeface="Arial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wrap="none">
        <a:spAutoFit/>
      </a:bodyPr>
      <a:lstStyle>
        <a:defPPr>
          <a:defRPr sz="1800" dirty="0">
            <a:solidFill>
              <a:srgbClr val="002060"/>
            </a:solidFill>
            <a:latin typeface="Tekton Pro" pitchFamily="34" charset="0"/>
          </a:defRPr>
        </a:defPPr>
      </a:lstStyle>
    </a:tx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Pluralsight_PowerPoint_Template_November_2015</Template>
  <TotalTime>8122</TotalTime>
  <Words>278</Words>
  <Application>Microsoft Office PowerPoint</Application>
  <PresentationFormat>Widescreen</PresentationFormat>
  <Paragraphs>31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Calibri</vt:lpstr>
      <vt:lpstr>Consolas</vt:lpstr>
      <vt:lpstr>Gotham Book</vt:lpstr>
      <vt:lpstr>Gotham Medium</vt:lpstr>
      <vt:lpstr>Gotham Rounded Light</vt:lpstr>
      <vt:lpstr>Gotham-Book</vt:lpstr>
      <vt:lpstr>Myriad Pro</vt:lpstr>
      <vt:lpstr>Myriad Pro Light</vt:lpstr>
      <vt:lpstr>Segoe UI</vt:lpstr>
      <vt:lpstr>Verdana</vt:lpstr>
      <vt:lpstr>Wingdings</vt:lpstr>
      <vt:lpstr>1_SapphireTemplate</vt:lpstr>
      <vt:lpstr>Developing with .NET on Microsoft Azure</vt:lpstr>
      <vt:lpstr>PowerPoint Presentation</vt:lpstr>
      <vt:lpstr>PowerPoint Presentation</vt:lpstr>
      <vt:lpstr>Azure Data Centers </vt:lpstr>
      <vt:lpstr>PowerPoint Presentation</vt:lpstr>
      <vt:lpstr>Web Portal</vt:lpstr>
      <vt:lpstr>PowerShell</vt:lpstr>
      <vt:lpstr>Web Portal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Allen</dc:creator>
  <cp:lastModifiedBy>Scott Allen</cp:lastModifiedBy>
  <cp:revision>35</cp:revision>
  <dcterms:created xsi:type="dcterms:W3CDTF">2016-01-17T22:08:05Z</dcterms:created>
  <dcterms:modified xsi:type="dcterms:W3CDTF">2017-12-08T20:12:16Z</dcterms:modified>
</cp:coreProperties>
</file>

<file path=docProps/thumbnail.jpeg>
</file>